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Proxima Nova"/>
      <p:regular r:id="rId18"/>
      <p:bold r:id="rId19"/>
      <p:italic r:id="rId20"/>
      <p:boldItalic r:id="rId21"/>
    </p:embeddedFont>
    <p:embeddedFont>
      <p:font typeface="Caveat"/>
      <p:regular r:id="rId22"/>
      <p:bold r:id="rId23"/>
    </p:embeddedFont>
    <p:embeddedFont>
      <p:font typeface="Playfair Display"/>
      <p:regular r:id="rId24"/>
      <p:bold r:id="rId25"/>
      <p:italic r:id="rId26"/>
      <p:boldItalic r:id="rId27"/>
    </p:embeddedFont>
    <p:embeddedFont>
      <p:font typeface="Montserrat"/>
      <p:regular r:id="rId28"/>
      <p:bold r:id="rId29"/>
      <p:italic r:id="rId30"/>
      <p:boldItalic r:id="rId31"/>
    </p:embeddedFont>
    <p:embeddedFont>
      <p:font typeface="Oswald"/>
      <p:regular r:id="rId32"/>
      <p:bold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roximaNova-italic.fntdata"/><Relationship Id="rId22" Type="http://schemas.openxmlformats.org/officeDocument/2006/relationships/font" Target="fonts/Caveat-regular.fntdata"/><Relationship Id="rId21" Type="http://schemas.openxmlformats.org/officeDocument/2006/relationships/font" Target="fonts/ProximaNova-boldItalic.fntdata"/><Relationship Id="rId24" Type="http://schemas.openxmlformats.org/officeDocument/2006/relationships/font" Target="fonts/PlayfairDisplay-regular.fntdata"/><Relationship Id="rId23" Type="http://schemas.openxmlformats.org/officeDocument/2006/relationships/font" Target="fonts/Cavea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layfairDisplay-italic.fntdata"/><Relationship Id="rId25" Type="http://schemas.openxmlformats.org/officeDocument/2006/relationships/font" Target="fonts/PlayfairDisplay-bold.fntdata"/><Relationship Id="rId28" Type="http://schemas.openxmlformats.org/officeDocument/2006/relationships/font" Target="fonts/Montserrat-regular.fntdata"/><Relationship Id="rId27" Type="http://schemas.openxmlformats.org/officeDocument/2006/relationships/font" Target="fonts/PlayfairDisplay-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boldItalic.fntdata"/><Relationship Id="rId30" Type="http://schemas.openxmlformats.org/officeDocument/2006/relationships/font" Target="fonts/Montserrat-italic.fntdata"/><Relationship Id="rId11" Type="http://schemas.openxmlformats.org/officeDocument/2006/relationships/slide" Target="slides/slide6.xml"/><Relationship Id="rId33" Type="http://schemas.openxmlformats.org/officeDocument/2006/relationships/font" Target="fonts/Oswald-bold.fntdata"/><Relationship Id="rId10" Type="http://schemas.openxmlformats.org/officeDocument/2006/relationships/slide" Target="slides/slide5.xml"/><Relationship Id="rId32" Type="http://schemas.openxmlformats.org/officeDocument/2006/relationships/font" Target="fonts/Oswald-regular.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font" Target="fonts/ProximaNova-bold.fntdata"/><Relationship Id="rId18" Type="http://schemas.openxmlformats.org/officeDocument/2006/relationships/font" Target="fonts/ProximaNov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521886115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521886115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521886115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521886115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521886115f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521886115f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5bc6cc53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5bc6cc53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5bc6cc539a_0_1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5bc6cc539a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355600" rtl="0" algn="l">
              <a:lnSpc>
                <a:spcPct val="115000"/>
              </a:lnSpc>
              <a:spcBef>
                <a:spcPts val="1200"/>
              </a:spcBef>
              <a:spcAft>
                <a:spcPts val="0"/>
              </a:spcAft>
              <a:buClr>
                <a:schemeClr val="dk1"/>
              </a:buClr>
              <a:buSzPts val="1100"/>
              <a:buFont typeface="Arial"/>
              <a:buNone/>
            </a:pPr>
            <a:r>
              <a:rPr lang="en">
                <a:solidFill>
                  <a:schemeClr val="dk1"/>
                </a:solidFill>
              </a:rPr>
              <a:t>Purdue Writing Lab. “Creating Your Persona // Purdue Writing Lab.” </a:t>
            </a:r>
            <a:r>
              <a:rPr i="1" lang="en">
                <a:solidFill>
                  <a:schemeClr val="dk1"/>
                </a:solidFill>
              </a:rPr>
              <a:t>Purdue Writing Lab</a:t>
            </a:r>
            <a:r>
              <a:rPr lang="en">
                <a:solidFill>
                  <a:schemeClr val="dk1"/>
                </a:solidFill>
              </a:rPr>
              <a:t>, https://owl.purdue.edu/owl/general_writing/writing_style/style%20/creating_personas.html. </a:t>
            </a:r>
            <a:endParaRPr>
              <a:solidFill>
                <a:schemeClr val="dk1"/>
              </a:solidFill>
            </a:endParaRPr>
          </a:p>
          <a:p>
            <a:pPr indent="0" lvl="0" marL="0" rtl="0" algn="l">
              <a:spcBef>
                <a:spcPts val="120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5bc6cc539a_0_5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5bc6cc539a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5bc6cc539a_0_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5bc6cc539a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5bc6cc539a_0_14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5bc6cc539a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5bc6cc539a_0_18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5bc6cc539a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5bc6cc539a_0_22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5bc6cc539a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5bc6cc539a_0_3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5bc6cc539a_0_3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F1C400"/>
        </a:solidFill>
      </p:bgPr>
    </p:bg>
    <p:spTree>
      <p:nvGrpSpPr>
        <p:cNvPr id="10" name="Shape 10"/>
        <p:cNvGrpSpPr/>
        <p:nvPr/>
      </p:nvGrpSpPr>
      <p:grpSpPr>
        <a:xfrm>
          <a:off x="0" y="0"/>
          <a:ext cx="0" cy="0"/>
          <a:chOff x="0" y="0"/>
          <a:chExt cx="0" cy="0"/>
        </a:xfrm>
      </p:grpSpPr>
      <p:sp>
        <p:nvSpPr>
          <p:cNvPr id="11" name="Google Shape;11;p2"/>
          <p:cNvSpPr/>
          <p:nvPr/>
        </p:nvSpPr>
        <p:spPr>
          <a:xfrm>
            <a:off x="4286250" y="0"/>
            <a:ext cx="723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358475" y="0"/>
            <a:ext cx="3853200" cy="5143500"/>
          </a:xfrm>
          <a:prstGeom prst="rect">
            <a:avLst/>
          </a:prstGeom>
          <a:solidFill>
            <a:srgbClr val="00263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roxima Nova"/>
              <a:buNone/>
              <a:defRPr b="1" sz="6800">
                <a:latin typeface="Proxima Nova"/>
                <a:ea typeface="Proxima Nova"/>
                <a:cs typeface="Proxima Nova"/>
                <a:sym typeface="Proxima Nova"/>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4" name="Google Shape;14;p2"/>
          <p:cNvSpPr txBox="1"/>
          <p:nvPr>
            <p:ph idx="1" type="subTitle"/>
          </p:nvPr>
        </p:nvSpPr>
        <p:spPr>
          <a:xfrm>
            <a:off x="344250" y="3550650"/>
            <a:ext cx="5025000" cy="850200"/>
          </a:xfrm>
          <a:prstGeom prst="rect">
            <a:avLst/>
          </a:prstGeom>
          <a:solidFill>
            <a:srgbClr val="00263C"/>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300"/>
              <a:buFont typeface="Proxima Nova"/>
              <a:buNone/>
              <a:defRPr b="1" sz="2300">
                <a:solidFill>
                  <a:schemeClr val="lt1"/>
                </a:solidFill>
                <a:latin typeface="Proxima Nova"/>
                <a:ea typeface="Proxima Nova"/>
                <a:cs typeface="Proxima Nova"/>
                <a:sym typeface="Proxima Nova"/>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2" name="Google Shape;52;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00263C"/>
        </a:solidFill>
      </p:bgPr>
    </p:bg>
    <p:spTree>
      <p:nvGrpSpPr>
        <p:cNvPr id="16" name="Shape 16"/>
        <p:cNvGrpSpPr/>
        <p:nvPr/>
      </p:nvGrpSpPr>
      <p:grpSpPr>
        <a:xfrm>
          <a:off x="0" y="0"/>
          <a:ext cx="0" cy="0"/>
          <a:chOff x="0" y="0"/>
          <a:chExt cx="0" cy="0"/>
        </a:xfrm>
      </p:grpSpPr>
      <p:sp>
        <p:nvSpPr>
          <p:cNvPr id="17" name="Google Shape;17;p3"/>
          <p:cNvSpPr/>
          <p:nvPr/>
        </p:nvSpPr>
        <p:spPr>
          <a:xfrm rot="5400000">
            <a:off x="4550700" y="-498600"/>
            <a:ext cx="42600" cy="8455800"/>
          </a:xfrm>
          <a:prstGeom prst="rect">
            <a:avLst/>
          </a:prstGeom>
          <a:solidFill>
            <a:srgbClr val="F1C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b="1" sz="4800"/>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9" name="Google Shape;19;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75075" y="445025"/>
            <a:ext cx="7857300" cy="572700"/>
          </a:xfrm>
          <a:prstGeom prst="rect">
            <a:avLst/>
          </a:prstGeom>
          <a:effectLst>
            <a:outerShdw blurRad="57150" rotWithShape="0" algn="bl" dir="3660000" dist="57150">
              <a:srgbClr val="000000">
                <a:alpha val="31000"/>
              </a:srgbClr>
            </a:outerShdw>
          </a:effectLst>
        </p:spPr>
        <p:txBody>
          <a:bodyPr anchorCtr="0" anchor="t" bIns="91425" lIns="91425" spcFirstLastPara="1" rIns="91425" wrap="square" tIns="91425">
            <a:normAutofit/>
          </a:bodyPr>
          <a:lstStyle>
            <a:lvl1pPr lvl="0">
              <a:spcBef>
                <a:spcPts val="0"/>
              </a:spcBef>
              <a:spcAft>
                <a:spcPts val="0"/>
              </a:spcAft>
              <a:buSzPts val="3000"/>
              <a:buNone/>
              <a:defRPr>
                <a:highlight>
                  <a:srgbClr val="F1C400"/>
                </a:highligh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234075"/>
            <a:ext cx="8520600" cy="3334800"/>
          </a:xfrm>
          <a:prstGeom prst="rect">
            <a:avLst/>
          </a:prstGeom>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75075" y="445025"/>
            <a:ext cx="7857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highlight>
                  <a:srgbClr val="F1C400"/>
                </a:highligh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975075" y="445025"/>
            <a:ext cx="78573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95385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F1C400"/>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8" name="Google Shape;38;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75"/>
            <a:ext cx="4572000" cy="5143500"/>
          </a:xfrm>
          <a:prstGeom prst="rect">
            <a:avLst/>
          </a:prstGeom>
          <a:solidFill>
            <a:srgbClr val="F1C4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2" name="Google Shape;42;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5" name="Google Shape;45;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8" name="Google Shape;48;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75075" y="445025"/>
            <a:ext cx="78573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Proxima Nova"/>
              <a:buNone/>
              <a:defRPr sz="3000">
                <a:solidFill>
                  <a:schemeClr val="dk2"/>
                </a:solidFill>
                <a:highlight>
                  <a:srgbClr val="F1C400"/>
                </a:highlight>
                <a:latin typeface="Proxima Nova"/>
                <a:ea typeface="Proxima Nova"/>
                <a:cs typeface="Proxima Nova"/>
                <a:sym typeface="Proxima Nova"/>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11700" y="189650"/>
            <a:ext cx="663375" cy="8280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mailto:sblocker@cre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44250" y="1403850"/>
            <a:ext cx="8455500" cy="2146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Academy of Computer Science + Engineering</a:t>
            </a:r>
            <a:endParaRPr/>
          </a:p>
        </p:txBody>
      </p:sp>
      <p:sp>
        <p:nvSpPr>
          <p:cNvPr id="60" name="Google Shape;60;p13"/>
          <p:cNvSpPr txBox="1"/>
          <p:nvPr>
            <p:ph idx="1" type="subTitle"/>
          </p:nvPr>
        </p:nvSpPr>
        <p:spPr>
          <a:xfrm>
            <a:off x="344250" y="3550650"/>
            <a:ext cx="5025000" cy="850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Welcome Back!</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Types of Writing Assignments</a:t>
            </a:r>
            <a:endParaRPr sz="3400"/>
          </a:p>
        </p:txBody>
      </p:sp>
      <p:sp>
        <p:nvSpPr>
          <p:cNvPr id="121" name="Google Shape;121;p22"/>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lnSpc>
                <a:spcPct val="107916"/>
              </a:lnSpc>
              <a:spcBef>
                <a:spcPts val="0"/>
              </a:spcBef>
              <a:spcAft>
                <a:spcPts val="0"/>
              </a:spcAft>
              <a:buNone/>
            </a:pPr>
            <a:r>
              <a:rPr b="1" lang="en" sz="2500">
                <a:latin typeface="Times New Roman"/>
                <a:ea typeface="Times New Roman"/>
                <a:cs typeface="Times New Roman"/>
                <a:sym typeface="Times New Roman"/>
              </a:rPr>
              <a:t>Formal Essays</a:t>
            </a:r>
            <a:r>
              <a:rPr lang="en" sz="2500">
                <a:latin typeface="Times New Roman"/>
                <a:ea typeface="Times New Roman"/>
                <a:cs typeface="Times New Roman"/>
                <a:sym typeface="Times New Roman"/>
              </a:rPr>
              <a:t>: 2-6 pages</a:t>
            </a:r>
            <a:endParaRPr sz="2500">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b="1" lang="en" sz="2500">
                <a:latin typeface="Times New Roman"/>
                <a:ea typeface="Times New Roman"/>
                <a:cs typeface="Times New Roman"/>
                <a:sym typeface="Times New Roman"/>
              </a:rPr>
              <a:t>Responses/Reflections: </a:t>
            </a:r>
            <a:r>
              <a:rPr lang="en" sz="2500">
                <a:latin typeface="Times New Roman"/>
                <a:ea typeface="Times New Roman"/>
                <a:cs typeface="Times New Roman"/>
                <a:sym typeface="Times New Roman"/>
              </a:rPr>
              <a:t>1-3 pages</a:t>
            </a:r>
            <a:endParaRPr sz="2500">
              <a:latin typeface="Times New Roman"/>
              <a:ea typeface="Times New Roman"/>
              <a:cs typeface="Times New Roman"/>
              <a:sym typeface="Times New Roman"/>
            </a:endParaRPr>
          </a:p>
          <a:p>
            <a:pPr indent="0" lvl="0" marL="0" rtl="0" algn="just">
              <a:lnSpc>
                <a:spcPct val="107916"/>
              </a:lnSpc>
              <a:spcBef>
                <a:spcPts val="0"/>
              </a:spcBef>
              <a:spcAft>
                <a:spcPts val="0"/>
              </a:spcAft>
              <a:buNone/>
            </a:pPr>
            <a:r>
              <a:rPr b="1" lang="en" sz="2500">
                <a:latin typeface="Times New Roman"/>
                <a:ea typeface="Times New Roman"/>
                <a:cs typeface="Times New Roman"/>
                <a:sym typeface="Times New Roman"/>
              </a:rPr>
              <a:t>Reaction Papers: </a:t>
            </a:r>
            <a:r>
              <a:rPr lang="en" sz="2500">
                <a:latin typeface="Times New Roman"/>
                <a:ea typeface="Times New Roman"/>
                <a:cs typeface="Times New Roman"/>
                <a:sym typeface="Times New Roman"/>
              </a:rPr>
              <a:t>Length will vary</a:t>
            </a:r>
            <a:endParaRPr sz="2500">
              <a:latin typeface="Times New Roman"/>
              <a:ea typeface="Times New Roman"/>
              <a:cs typeface="Times New Roman"/>
              <a:sym typeface="Times New Roman"/>
            </a:endParaRPr>
          </a:p>
          <a:p>
            <a:pPr indent="0" lvl="0" marL="0" rtl="0" algn="just">
              <a:lnSpc>
                <a:spcPct val="107916"/>
              </a:lnSpc>
              <a:spcBef>
                <a:spcPts val="0"/>
              </a:spcBef>
              <a:spcAft>
                <a:spcPts val="0"/>
              </a:spcAft>
              <a:buClr>
                <a:schemeClr val="dk2"/>
              </a:buClr>
              <a:buSzPts val="1100"/>
              <a:buFont typeface="Arial"/>
              <a:buNone/>
            </a:pPr>
            <a:r>
              <a:rPr b="1" lang="en" sz="2500">
                <a:latin typeface="Times New Roman"/>
                <a:ea typeface="Times New Roman"/>
                <a:cs typeface="Times New Roman"/>
                <a:sym typeface="Times New Roman"/>
              </a:rPr>
              <a:t>Journals:</a:t>
            </a:r>
            <a:r>
              <a:rPr lang="en" sz="2500">
                <a:latin typeface="Times New Roman"/>
                <a:ea typeface="Times New Roman"/>
                <a:cs typeface="Times New Roman"/>
                <a:sym typeface="Times New Roman"/>
              </a:rPr>
              <a:t> This is a daily occurrence. Students will sustain writing for 10 minutes in the beginning of class every day. They may free-write or use the prompt provided.</a:t>
            </a:r>
            <a:endParaRPr sz="2500">
              <a:latin typeface="Times New Roman"/>
              <a:ea typeface="Times New Roman"/>
              <a:cs typeface="Times New Roman"/>
              <a:sym typeface="Times New Roman"/>
            </a:endParaRPr>
          </a:p>
          <a:p>
            <a:pPr indent="0" lvl="0" marL="45720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Grading–Total Points</a:t>
            </a:r>
            <a:endParaRPr sz="3400"/>
          </a:p>
        </p:txBody>
      </p:sp>
      <p:sp>
        <p:nvSpPr>
          <p:cNvPr id="127" name="Google Shape;127;p23"/>
          <p:cNvSpPr txBox="1"/>
          <p:nvPr>
            <p:ph idx="1" type="body"/>
          </p:nvPr>
        </p:nvSpPr>
        <p:spPr>
          <a:xfrm>
            <a:off x="311700" y="1234050"/>
            <a:ext cx="3999900" cy="33348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lang="en" sz="3600"/>
              <a:t>Each assignment will have a point value. Grade will be calculated based on dividing the points a student earns with the total points possible for the class (e.g. 1875/2000= 94%).</a:t>
            </a:r>
            <a:endParaRPr sz="3600"/>
          </a:p>
          <a:p>
            <a:pPr indent="0" lvl="0" marL="457200" rtl="0" algn="l">
              <a:spcBef>
                <a:spcPts val="1200"/>
              </a:spcBef>
              <a:spcAft>
                <a:spcPts val="1200"/>
              </a:spcAft>
              <a:buNone/>
            </a:pPr>
            <a:r>
              <a:t/>
            </a:r>
            <a:endParaRPr/>
          </a:p>
        </p:txBody>
      </p:sp>
      <p:sp>
        <p:nvSpPr>
          <p:cNvPr id="128" name="Google Shape;128;p23"/>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sz="3600"/>
              <a:t>Examples:</a:t>
            </a:r>
            <a:endParaRPr sz="3600"/>
          </a:p>
          <a:p>
            <a:pPr indent="0" lvl="0" marL="0" rtl="0" algn="l">
              <a:spcBef>
                <a:spcPts val="1200"/>
              </a:spcBef>
              <a:spcAft>
                <a:spcPts val="0"/>
              </a:spcAft>
              <a:buNone/>
            </a:pPr>
            <a:r>
              <a:rPr lang="en" sz="3600" u="sng"/>
              <a:t>Essays/Final Assessments</a:t>
            </a:r>
            <a:r>
              <a:rPr lang="en" sz="3600"/>
              <a:t>= 100 points</a:t>
            </a:r>
            <a:endParaRPr sz="3600"/>
          </a:p>
          <a:p>
            <a:pPr indent="0" lvl="0" marL="0" rtl="0" algn="l">
              <a:spcBef>
                <a:spcPts val="1200"/>
              </a:spcBef>
              <a:spcAft>
                <a:spcPts val="1200"/>
              </a:spcAft>
              <a:buNone/>
            </a:pPr>
            <a:r>
              <a:rPr lang="en" sz="3600" u="sng"/>
              <a:t>Journals</a:t>
            </a:r>
            <a:r>
              <a:rPr lang="en" sz="3600"/>
              <a:t>- 5 points each (30 points every other week).</a:t>
            </a:r>
            <a:endParaRPr sz="3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4"/>
          <p:cNvSpPr txBox="1"/>
          <p:nvPr>
            <p:ph type="title"/>
          </p:nvPr>
        </p:nvSpPr>
        <p:spPr>
          <a:xfrm>
            <a:off x="975075" y="445025"/>
            <a:ext cx="7857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3400"/>
              <a:t>Contact information</a:t>
            </a:r>
            <a:endParaRPr sz="3400"/>
          </a:p>
        </p:txBody>
      </p:sp>
      <p:sp>
        <p:nvSpPr>
          <p:cNvPr id="134" name="Google Shape;134;p2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2"/>
              </a:buClr>
              <a:buSzPts val="1100"/>
              <a:buFont typeface="Arial"/>
              <a:buNone/>
            </a:pPr>
            <a:r>
              <a:rPr lang="en" sz="3600"/>
              <a:t>Email: </a:t>
            </a:r>
            <a:r>
              <a:rPr lang="en" sz="3600" u="sng">
                <a:solidFill>
                  <a:schemeClr val="hlink"/>
                </a:solidFill>
                <a:hlinkClick r:id="rId3"/>
              </a:rPr>
              <a:t>sblocker@crec.org</a:t>
            </a:r>
            <a:endParaRPr sz="3600"/>
          </a:p>
          <a:p>
            <a:pPr indent="0" lvl="0" marL="0" rtl="0" algn="l">
              <a:spcBef>
                <a:spcPts val="1200"/>
              </a:spcBef>
              <a:spcAft>
                <a:spcPts val="1200"/>
              </a:spcAft>
              <a:buClr>
                <a:schemeClr val="dk2"/>
              </a:buClr>
              <a:buSzPts val="1100"/>
              <a:buFont typeface="Arial"/>
              <a:buNone/>
            </a:pPr>
            <a:r>
              <a:rPr lang="en" sz="3600"/>
              <a:t>Phone: 860-253-0274  X7873</a:t>
            </a:r>
            <a:endParaRPr sz="3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SzPts val="990"/>
              <a:buNone/>
            </a:pPr>
            <a:r>
              <a:rPr lang="en" sz="5520"/>
              <a:t>ECE 1004</a:t>
            </a:r>
            <a:endParaRPr sz="5520"/>
          </a:p>
          <a:p>
            <a:pPr indent="0" lvl="0" marL="0" rtl="0" algn="ctr">
              <a:spcBef>
                <a:spcPts val="0"/>
              </a:spcBef>
              <a:spcAft>
                <a:spcPts val="0"/>
              </a:spcAft>
              <a:buSzPts val="990"/>
              <a:buNone/>
            </a:pPr>
            <a:r>
              <a:rPr lang="en" sz="5520"/>
              <a:t>Intro to Academic Writing</a:t>
            </a:r>
            <a:endParaRPr sz="5520"/>
          </a:p>
        </p:txBody>
      </p:sp>
      <p:sp>
        <p:nvSpPr>
          <p:cNvPr id="66" name="Google Shape;66;p14"/>
          <p:cNvSpPr txBox="1"/>
          <p:nvPr>
            <p:ph idx="1" type="subTitle"/>
          </p:nvPr>
        </p:nvSpPr>
        <p:spPr>
          <a:xfrm>
            <a:off x="344250" y="3550650"/>
            <a:ext cx="5025000" cy="8502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Ms. Blocker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975075" y="445025"/>
            <a:ext cx="7857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3900"/>
              <a:t>Theme of course: Developing your Writing Persona</a:t>
            </a:r>
            <a:endParaRPr sz="3900"/>
          </a:p>
        </p:txBody>
      </p:sp>
      <p:sp>
        <p:nvSpPr>
          <p:cNvPr id="72" name="Google Shape;72;p15"/>
          <p:cNvSpPr txBox="1"/>
          <p:nvPr>
            <p:ph idx="1" type="body"/>
          </p:nvPr>
        </p:nvSpPr>
        <p:spPr>
          <a:xfrm>
            <a:off x="311700" y="1965200"/>
            <a:ext cx="8520600" cy="26037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b="1" lang="en" sz="2300">
                <a:solidFill>
                  <a:srgbClr val="333333"/>
                </a:solidFill>
                <a:highlight>
                  <a:srgbClr val="FFFFFF"/>
                </a:highlight>
                <a:latin typeface="Arial"/>
                <a:ea typeface="Arial"/>
                <a:cs typeface="Arial"/>
                <a:sym typeface="Arial"/>
              </a:rPr>
              <a:t>“A writer’s persona communicates to their audience who they are</a:t>
            </a:r>
            <a:r>
              <a:rPr lang="en" sz="2300">
                <a:solidFill>
                  <a:srgbClr val="333333"/>
                </a:solidFill>
                <a:highlight>
                  <a:srgbClr val="FFFFFF"/>
                </a:highlight>
                <a:latin typeface="Arial"/>
                <a:ea typeface="Arial"/>
                <a:cs typeface="Arial"/>
                <a:sym typeface="Arial"/>
              </a:rPr>
              <a:t>. It’s not only a chance to give writing a little personality, it is also an opportunity for writers to connect to readers by allowing them to imagine the person who wrote the text they’re now reading. A writer’s persona doesn’t need to encompass every single aspect of who they are as a person—rather, it’s a way of presenting a coherent identity to their readers through their language.” </a:t>
            </a:r>
            <a:endParaRPr sz="3300"/>
          </a:p>
        </p:txBody>
      </p:sp>
      <p:sp>
        <p:nvSpPr>
          <p:cNvPr id="73" name="Google Shape;73;p1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975075" y="445025"/>
            <a:ext cx="7857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Course Components: </a:t>
            </a:r>
            <a:r>
              <a:rPr b="0" lang="en" sz="3100">
                <a:latin typeface="Caveat"/>
                <a:ea typeface="Caveat"/>
                <a:cs typeface="Caveat"/>
                <a:sym typeface="Caveat"/>
              </a:rPr>
              <a:t>Engagement:</a:t>
            </a:r>
            <a:endParaRPr/>
          </a:p>
        </p:txBody>
      </p:sp>
      <p:sp>
        <p:nvSpPr>
          <p:cNvPr id="79" name="Google Shape;79;p16"/>
          <p:cNvSpPr txBox="1"/>
          <p:nvPr>
            <p:ph idx="1" type="body"/>
          </p:nvPr>
        </p:nvSpPr>
        <p:spPr>
          <a:xfrm>
            <a:off x="1116425" y="1287950"/>
            <a:ext cx="7569300" cy="3271200"/>
          </a:xfrm>
          <a:prstGeom prst="rect">
            <a:avLst/>
          </a:prstGeom>
        </p:spPr>
        <p:txBody>
          <a:bodyPr anchorCtr="0" anchor="t" bIns="91425" lIns="91425" spcFirstLastPara="1" rIns="91425" wrap="square" tIns="91425">
            <a:normAutofit fontScale="47500"/>
          </a:bodyPr>
          <a:lstStyle/>
          <a:p>
            <a:pPr indent="0" lvl="0" marL="0" rtl="0" algn="just">
              <a:lnSpc>
                <a:spcPct val="107916"/>
              </a:lnSpc>
              <a:spcBef>
                <a:spcPts val="0"/>
              </a:spcBef>
              <a:spcAft>
                <a:spcPts val="0"/>
              </a:spcAft>
              <a:buNone/>
            </a:pPr>
            <a:r>
              <a:rPr lang="en" sz="4431">
                <a:solidFill>
                  <a:srgbClr val="000000"/>
                </a:solidFill>
                <a:latin typeface="Times New Roman"/>
                <a:ea typeface="Times New Roman"/>
                <a:cs typeface="Times New Roman"/>
                <a:sym typeface="Times New Roman"/>
              </a:rPr>
              <a:t>This is a seminar rather than a lecture course. Therefore, the success of this class depends on the students as well as the instructor! Thoughtful discussion is an essential part of this class, and students will frequently work in groups of various sizes.  Students are </a:t>
            </a:r>
            <a:r>
              <a:rPr lang="en" sz="4431">
                <a:solidFill>
                  <a:srgbClr val="000000"/>
                </a:solidFill>
                <a:latin typeface="Times New Roman"/>
                <a:ea typeface="Times New Roman"/>
                <a:cs typeface="Times New Roman"/>
                <a:sym typeface="Times New Roman"/>
              </a:rPr>
              <a:t>responsible</a:t>
            </a:r>
            <a:r>
              <a:rPr lang="en" sz="4431">
                <a:solidFill>
                  <a:srgbClr val="000000"/>
                </a:solidFill>
                <a:latin typeface="Times New Roman"/>
                <a:ea typeface="Times New Roman"/>
                <a:cs typeface="Times New Roman"/>
                <a:sym typeface="Times New Roman"/>
              </a:rPr>
              <a:t> for keeping up with the reading,  contributing to class discussions in the form of analytical comments or questions, and to attending class regularly and on time. </a:t>
            </a:r>
            <a:endParaRPr sz="4431">
              <a:solidFill>
                <a:srgbClr val="000000"/>
              </a:solidFill>
              <a:latin typeface="Times New Roman"/>
              <a:ea typeface="Times New Roman"/>
              <a:cs typeface="Times New Roman"/>
              <a:sym typeface="Times New Roman"/>
            </a:endParaRPr>
          </a:p>
          <a:p>
            <a:pPr indent="0" lvl="0" marL="0" rtl="0" algn="just">
              <a:lnSpc>
                <a:spcPct val="107916"/>
              </a:lnSpc>
              <a:spcBef>
                <a:spcPts val="12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
        <p:nvSpPr>
          <p:cNvPr id="80" name="Google Shape;80;p1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975075" y="445025"/>
            <a:ext cx="7857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Course Components: </a:t>
            </a:r>
            <a:r>
              <a:rPr b="0" lang="en" sz="3100">
                <a:latin typeface="Caveat"/>
                <a:ea typeface="Caveat"/>
                <a:cs typeface="Caveat"/>
                <a:sym typeface="Caveat"/>
              </a:rPr>
              <a:t>Reading:</a:t>
            </a:r>
            <a:endParaRPr/>
          </a:p>
          <a:p>
            <a:pPr indent="0" lvl="0" marL="0" rtl="0" algn="l">
              <a:spcBef>
                <a:spcPts val="0"/>
              </a:spcBef>
              <a:spcAft>
                <a:spcPts val="0"/>
              </a:spcAft>
              <a:buNone/>
            </a:pPr>
            <a:r>
              <a:t/>
            </a:r>
            <a:endParaRPr/>
          </a:p>
        </p:txBody>
      </p:sp>
      <p:sp>
        <p:nvSpPr>
          <p:cNvPr id="86" name="Google Shape;86;p17"/>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lnSpc>
                <a:spcPct val="107916"/>
              </a:lnSpc>
              <a:spcBef>
                <a:spcPts val="0"/>
              </a:spcBef>
              <a:spcAft>
                <a:spcPts val="1200"/>
              </a:spcAft>
              <a:buNone/>
            </a:pPr>
            <a:r>
              <a:rPr lang="en" sz="2600">
                <a:solidFill>
                  <a:srgbClr val="000000"/>
                </a:solidFill>
                <a:latin typeface="Times New Roman"/>
                <a:ea typeface="Times New Roman"/>
                <a:cs typeface="Times New Roman"/>
                <a:sym typeface="Times New Roman"/>
              </a:rPr>
              <a:t>We will focus on some strategies for approaching texts with an eye toward how to use the text to further thinking and writing skills. Annotation is an </a:t>
            </a:r>
            <a:r>
              <a:rPr lang="en" sz="2600">
                <a:solidFill>
                  <a:srgbClr val="000000"/>
                </a:solidFill>
                <a:latin typeface="Times New Roman"/>
                <a:ea typeface="Times New Roman"/>
                <a:cs typeface="Times New Roman"/>
                <a:sym typeface="Times New Roman"/>
              </a:rPr>
              <a:t>essential</a:t>
            </a:r>
            <a:r>
              <a:rPr lang="en" sz="2600">
                <a:solidFill>
                  <a:srgbClr val="000000"/>
                </a:solidFill>
                <a:latin typeface="Times New Roman"/>
                <a:ea typeface="Times New Roman"/>
                <a:cs typeface="Times New Roman"/>
                <a:sym typeface="Times New Roman"/>
              </a:rPr>
              <a:t> skill, so students are expected to come to class prepared to work through particular passages, bringing their thoughts, difficulties, and provisional understanding. </a:t>
            </a:r>
            <a:endParaRPr sz="3600"/>
          </a:p>
        </p:txBody>
      </p:sp>
      <p:sp>
        <p:nvSpPr>
          <p:cNvPr id="87" name="Google Shape;87;p1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975075" y="445025"/>
            <a:ext cx="7857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Course Components: </a:t>
            </a:r>
            <a:r>
              <a:rPr b="0" lang="en" sz="3100">
                <a:latin typeface="Caveat"/>
                <a:ea typeface="Caveat"/>
                <a:cs typeface="Caveat"/>
                <a:sym typeface="Caveat"/>
              </a:rPr>
              <a:t>Writing:</a:t>
            </a:r>
            <a:endParaRPr/>
          </a:p>
          <a:p>
            <a:pPr indent="0" lvl="0" marL="0" rtl="0" algn="l">
              <a:spcBef>
                <a:spcPts val="0"/>
              </a:spcBef>
              <a:spcAft>
                <a:spcPts val="0"/>
              </a:spcAft>
              <a:buNone/>
            </a:pPr>
            <a:r>
              <a:t/>
            </a:r>
            <a:endParaRPr/>
          </a:p>
        </p:txBody>
      </p:sp>
      <p:sp>
        <p:nvSpPr>
          <p:cNvPr id="93" name="Google Shape;93;p18"/>
          <p:cNvSpPr txBox="1"/>
          <p:nvPr>
            <p:ph idx="1" type="body"/>
          </p:nvPr>
        </p:nvSpPr>
        <p:spPr>
          <a:xfrm>
            <a:off x="1411775" y="987174"/>
            <a:ext cx="7273800" cy="3572100"/>
          </a:xfrm>
          <a:prstGeom prst="rect">
            <a:avLst/>
          </a:prstGeom>
        </p:spPr>
        <p:txBody>
          <a:bodyPr anchorCtr="0" anchor="t" bIns="91425" lIns="91425" spcFirstLastPara="1" rIns="91425" wrap="square" tIns="91425">
            <a:noAutofit/>
          </a:bodyPr>
          <a:lstStyle/>
          <a:p>
            <a:pPr indent="0" lvl="0" marL="0" rtl="0" algn="just">
              <a:lnSpc>
                <a:spcPct val="97916"/>
              </a:lnSpc>
              <a:spcBef>
                <a:spcPts val="0"/>
              </a:spcBef>
              <a:spcAft>
                <a:spcPts val="0"/>
              </a:spcAft>
              <a:buSzPts val="1018"/>
              <a:buNone/>
            </a:pPr>
            <a:r>
              <a:rPr lang="en" sz="2327">
                <a:solidFill>
                  <a:srgbClr val="000000"/>
                </a:solidFill>
                <a:latin typeface="Times New Roman"/>
                <a:ea typeface="Times New Roman"/>
                <a:cs typeface="Times New Roman"/>
                <a:sym typeface="Times New Roman"/>
              </a:rPr>
              <a:t>Students</a:t>
            </a:r>
            <a:r>
              <a:rPr lang="en" sz="2327">
                <a:solidFill>
                  <a:srgbClr val="000000"/>
                </a:solidFill>
                <a:latin typeface="Times New Roman"/>
                <a:ea typeface="Times New Roman"/>
                <a:cs typeface="Times New Roman"/>
                <a:sym typeface="Times New Roman"/>
              </a:rPr>
              <a:t> will write a number of responses this year. Each piece  will contribute toward an overall thinking for a larger intellectual project of the students’ own choosing, and with their own unique perspective and approach. </a:t>
            </a:r>
            <a:endParaRPr sz="2327">
              <a:solidFill>
                <a:srgbClr val="000000"/>
              </a:solidFill>
              <a:latin typeface="Times New Roman"/>
              <a:ea typeface="Times New Roman"/>
              <a:cs typeface="Times New Roman"/>
              <a:sym typeface="Times New Roman"/>
            </a:endParaRPr>
          </a:p>
          <a:p>
            <a:pPr indent="0" lvl="0" marL="0" rtl="0" algn="just">
              <a:lnSpc>
                <a:spcPct val="97916"/>
              </a:lnSpc>
              <a:spcBef>
                <a:spcPts val="1200"/>
              </a:spcBef>
              <a:spcAft>
                <a:spcPts val="0"/>
              </a:spcAft>
              <a:buSzPts val="1018"/>
              <a:buNone/>
            </a:pPr>
            <a:r>
              <a:t/>
            </a:r>
            <a:endParaRPr sz="2327">
              <a:solidFill>
                <a:srgbClr val="000000"/>
              </a:solidFill>
              <a:latin typeface="Times New Roman"/>
              <a:ea typeface="Times New Roman"/>
              <a:cs typeface="Times New Roman"/>
              <a:sym typeface="Times New Roman"/>
            </a:endParaRPr>
          </a:p>
          <a:p>
            <a:pPr indent="0" lvl="0" marL="0" rtl="0" algn="just">
              <a:lnSpc>
                <a:spcPct val="97916"/>
              </a:lnSpc>
              <a:spcBef>
                <a:spcPts val="1200"/>
              </a:spcBef>
              <a:spcAft>
                <a:spcPts val="0"/>
              </a:spcAft>
              <a:buSzPts val="1018"/>
              <a:buNone/>
            </a:pPr>
            <a:r>
              <a:rPr b="1" lang="en" sz="2327" u="sng">
                <a:solidFill>
                  <a:srgbClr val="000000"/>
                </a:solidFill>
                <a:latin typeface="Times New Roman"/>
                <a:ea typeface="Times New Roman"/>
                <a:cs typeface="Times New Roman"/>
                <a:sym typeface="Times New Roman"/>
              </a:rPr>
              <a:t>Only the final papers, portfolio, and reflections will be counted toward the UConn ECE grade</a:t>
            </a:r>
            <a:r>
              <a:rPr lang="en" sz="2327">
                <a:solidFill>
                  <a:srgbClr val="000000"/>
                </a:solidFill>
                <a:latin typeface="Times New Roman"/>
                <a:ea typeface="Times New Roman"/>
                <a:cs typeface="Times New Roman"/>
                <a:sym typeface="Times New Roman"/>
              </a:rPr>
              <a:t>, but all written work will contribute to the summative academic grade for ACSE.</a:t>
            </a:r>
            <a:endParaRPr sz="2327">
              <a:solidFill>
                <a:srgbClr val="000000"/>
              </a:solidFill>
              <a:latin typeface="Times New Roman"/>
              <a:ea typeface="Times New Roman"/>
              <a:cs typeface="Times New Roman"/>
              <a:sym typeface="Times New Roman"/>
            </a:endParaRPr>
          </a:p>
          <a:p>
            <a:pPr indent="0" lvl="0" marL="0" rtl="0" algn="just">
              <a:lnSpc>
                <a:spcPct val="97916"/>
              </a:lnSpc>
              <a:spcBef>
                <a:spcPts val="1200"/>
              </a:spcBef>
              <a:spcAft>
                <a:spcPts val="1200"/>
              </a:spcAft>
              <a:buSzPts val="1018"/>
              <a:buNone/>
            </a:pPr>
            <a:r>
              <a:t/>
            </a:r>
            <a:endParaRPr sz="1110">
              <a:solidFill>
                <a:srgbClr val="000000"/>
              </a:solidFill>
              <a:latin typeface="Times New Roman"/>
              <a:ea typeface="Times New Roman"/>
              <a:cs typeface="Times New Roman"/>
              <a:sym typeface="Times New Roman"/>
            </a:endParaRPr>
          </a:p>
        </p:txBody>
      </p:sp>
      <p:sp>
        <p:nvSpPr>
          <p:cNvPr id="94" name="Google Shape;94;p1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1411775" y="543475"/>
            <a:ext cx="7273800" cy="115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Course Components: </a:t>
            </a:r>
            <a:r>
              <a:rPr b="0" lang="en" sz="3100">
                <a:latin typeface="Caveat"/>
                <a:ea typeface="Caveat"/>
                <a:cs typeface="Caveat"/>
                <a:sym typeface="Caveat"/>
              </a:rPr>
              <a:t>Revision, Reflection, Peer Review:</a:t>
            </a:r>
            <a:endParaRPr/>
          </a:p>
          <a:p>
            <a:pPr indent="0" lvl="0" marL="0" rtl="0" algn="l">
              <a:spcBef>
                <a:spcPts val="0"/>
              </a:spcBef>
              <a:spcAft>
                <a:spcPts val="0"/>
              </a:spcAft>
              <a:buNone/>
            </a:pPr>
            <a:r>
              <a:t/>
            </a:r>
            <a:endParaRPr/>
          </a:p>
        </p:txBody>
      </p:sp>
      <p:sp>
        <p:nvSpPr>
          <p:cNvPr id="100" name="Google Shape;100;p19"/>
          <p:cNvSpPr txBox="1"/>
          <p:nvPr>
            <p:ph idx="1" type="body"/>
          </p:nvPr>
        </p:nvSpPr>
        <p:spPr>
          <a:xfrm>
            <a:off x="1411775" y="2071950"/>
            <a:ext cx="7419900" cy="2487300"/>
          </a:xfrm>
          <a:prstGeom prst="rect">
            <a:avLst/>
          </a:prstGeom>
        </p:spPr>
        <p:txBody>
          <a:bodyPr anchorCtr="0" anchor="t" bIns="91425" lIns="91425" spcFirstLastPara="1" rIns="91425" wrap="square" tIns="91425">
            <a:normAutofit/>
          </a:bodyPr>
          <a:lstStyle/>
          <a:p>
            <a:pPr indent="0" lvl="0" marL="0" rtl="0" algn="just">
              <a:lnSpc>
                <a:spcPct val="107916"/>
              </a:lnSpc>
              <a:spcBef>
                <a:spcPts val="0"/>
              </a:spcBef>
              <a:spcAft>
                <a:spcPts val="1200"/>
              </a:spcAft>
              <a:buNone/>
            </a:pPr>
            <a:r>
              <a:rPr lang="en" sz="2300">
                <a:solidFill>
                  <a:srgbClr val="000000"/>
                </a:solidFill>
                <a:latin typeface="Times New Roman"/>
                <a:ea typeface="Times New Roman"/>
                <a:cs typeface="Times New Roman"/>
                <a:sym typeface="Times New Roman"/>
              </a:rPr>
              <a:t>Writing is, at its core, a collaborative effort. We never write in a vacuum. Instead, our academic writing should always have a purpose, an audience, and a sense of its social context. In keeping with this core concept of writing as a social act, students will receive feedback both from me and from their peers for each  essay.</a:t>
            </a:r>
            <a:endParaRPr sz="3700"/>
          </a:p>
        </p:txBody>
      </p:sp>
      <p:sp>
        <p:nvSpPr>
          <p:cNvPr id="101" name="Google Shape;101;p1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975075" y="445025"/>
            <a:ext cx="7857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Course Components: </a:t>
            </a:r>
            <a:r>
              <a:rPr b="0" lang="en" sz="3100">
                <a:latin typeface="Caveat"/>
                <a:ea typeface="Caveat"/>
                <a:cs typeface="Caveat"/>
                <a:sym typeface="Caveat"/>
              </a:rPr>
              <a:t>Portfolio:</a:t>
            </a:r>
            <a:endParaRPr/>
          </a:p>
          <a:p>
            <a:pPr indent="0" lvl="0" marL="0" rtl="0" algn="l">
              <a:spcBef>
                <a:spcPts val="0"/>
              </a:spcBef>
              <a:spcAft>
                <a:spcPts val="0"/>
              </a:spcAft>
              <a:buNone/>
            </a:pPr>
            <a:r>
              <a:t/>
            </a:r>
            <a:endParaRPr/>
          </a:p>
        </p:txBody>
      </p:sp>
      <p:sp>
        <p:nvSpPr>
          <p:cNvPr id="107" name="Google Shape;107;p20"/>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just">
              <a:lnSpc>
                <a:spcPct val="107916"/>
              </a:lnSpc>
              <a:spcBef>
                <a:spcPts val="0"/>
              </a:spcBef>
              <a:spcAft>
                <a:spcPts val="1200"/>
              </a:spcAft>
              <a:buNone/>
            </a:pPr>
            <a:r>
              <a:rPr lang="en" sz="2700">
                <a:solidFill>
                  <a:srgbClr val="000000"/>
                </a:solidFill>
                <a:latin typeface="Times New Roman"/>
                <a:ea typeface="Times New Roman"/>
                <a:cs typeface="Times New Roman"/>
                <a:sym typeface="Times New Roman"/>
              </a:rPr>
              <a:t>Students’</a:t>
            </a:r>
            <a:r>
              <a:rPr lang="en" sz="2600">
                <a:solidFill>
                  <a:srgbClr val="000000"/>
                </a:solidFill>
                <a:latin typeface="Times New Roman"/>
                <a:ea typeface="Times New Roman"/>
                <a:cs typeface="Times New Roman"/>
                <a:sym typeface="Times New Roman"/>
              </a:rPr>
              <a:t> portfolio assignment, submitted at the end of the year, will contain revisions of selected writing assignments. They will need to SAVE ALL original writing assignments in order to complete these revisions. The portfolio allows students to recognize and show off their growth as a reader, writer, and thinker and act as evidence of meeting the course learning outcomes. </a:t>
            </a:r>
            <a:endParaRPr sz="3600"/>
          </a:p>
        </p:txBody>
      </p:sp>
      <p:sp>
        <p:nvSpPr>
          <p:cNvPr id="108" name="Google Shape;108;p2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1"/>
          <p:cNvSpPr txBox="1"/>
          <p:nvPr>
            <p:ph type="title"/>
          </p:nvPr>
        </p:nvSpPr>
        <p:spPr>
          <a:xfrm>
            <a:off x="975075" y="445025"/>
            <a:ext cx="7857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Monthly Syllabus</a:t>
            </a:r>
            <a:endParaRPr/>
          </a:p>
        </p:txBody>
      </p:sp>
      <p:sp>
        <p:nvSpPr>
          <p:cNvPr id="114" name="Google Shape;114;p21"/>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15" name="Google Shape;115;p21"/>
          <p:cNvPicPr preferRelativeResize="0"/>
          <p:nvPr/>
        </p:nvPicPr>
        <p:blipFill>
          <a:blip r:embed="rId3">
            <a:alphaModFix/>
          </a:blip>
          <a:stretch>
            <a:fillRect/>
          </a:stretch>
        </p:blipFill>
        <p:spPr>
          <a:xfrm>
            <a:off x="1341626" y="1017725"/>
            <a:ext cx="6460749" cy="41257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 Gold">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1D6099"/>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